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9" r:id="rId2"/>
    <p:sldId id="258" r:id="rId3"/>
    <p:sldId id="260" r:id="rId4"/>
    <p:sldId id="261" r:id="rId5"/>
    <p:sldId id="262" r:id="rId6"/>
    <p:sldId id="263"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73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05/8/layout/process1" loCatId="process" qsTypeId="urn:microsoft.com/office/officeart/2005/8/quickstyle/simple1" qsCatId="simple" csTypeId="urn:microsoft.com/office/officeart/2005/8/colors/colorful1" csCatId="colorful" phldr="1"/>
      <dgm:spPr/>
      <dgm:t>
        <a:bodyPr/>
        <a:lstStyle/>
        <a:p>
          <a:endParaRPr lang="en-US"/>
        </a:p>
      </dgm:t>
    </dgm:pt>
    <dgm:pt modelId="{37AE8EED-8ACE-4F06-B070-BC2F119DAA23}">
      <dgm:prSet/>
      <dgm:spPr/>
      <dgm:t>
        <a:bodyPr/>
        <a:lstStyle/>
        <a:p>
          <a:pPr>
            <a:defRPr cap="all"/>
          </a:pPr>
          <a:r>
            <a:rPr lang="en-US" dirty="0"/>
            <a:t>Artificial intelligence is all about creating machines that can make decisions by themselves based on logical objectives. There are good intentions, obviously, since smart robots can help us get work done more efficiently</a:t>
          </a:r>
          <a:endParaRPr lang="en-IN" dirty="0"/>
        </a:p>
      </dgm:t>
    </dgm:pt>
    <dgm:pt modelId="{2C04438A-9127-4ACD-A1EC-5094119F9E83}" type="parTrans" cxnId="{B753816B-E3EA-44DA-AA2C-52267AE18092}">
      <dgm:prSet/>
      <dgm:spPr/>
      <dgm:t>
        <a:bodyPr/>
        <a:lstStyle/>
        <a:p>
          <a:endParaRPr lang="en-IN"/>
        </a:p>
      </dgm:t>
    </dgm:pt>
    <dgm:pt modelId="{B767935A-FE10-4F52-8E42-E6823E1A802A}" type="sibTrans" cxnId="{B753816B-E3EA-44DA-AA2C-52267AE18092}">
      <dgm:prSet phldrT="01" phldr="0"/>
      <dgm:spPr/>
      <dgm:t>
        <a:bodyPr/>
        <a:lstStyle/>
        <a:p>
          <a:endParaRPr lang="en-IN" dirty="0"/>
        </a:p>
      </dgm:t>
    </dgm:pt>
    <dgm:pt modelId="{EE9B4F97-270E-45E4-94FA-8D54EDCA3B04}">
      <dgm:prSet custT="1"/>
      <dgm:spPr/>
      <dgm:t>
        <a:bodyPr/>
        <a:lstStyle/>
        <a:p>
          <a:pPr>
            <a:defRPr cap="all"/>
          </a:pPr>
          <a:r>
            <a:rPr lang="en-US" sz="900" dirty="0">
              <a:latin typeface="Arial Black" panose="020B0A04020102020204" pitchFamily="34" charset="0"/>
            </a:rPr>
            <a:t>I think that </a:t>
          </a:r>
          <a:r>
            <a:rPr lang="en-US" sz="800" dirty="0">
              <a:latin typeface="Arial Black" panose="020B0A04020102020204" pitchFamily="34" charset="0"/>
            </a:rPr>
            <a:t>Avengers: Age of Ultron is one of the best sci-fi movies about A.I, especially after I dissected the villain. I think it actually highlights the actual concerns and questions about artificial intelligence that I wrote about at the beginning of this blog post. The real concern about AI isn’t killer robots per se, but it’s actually AGI systems that could lead to a singularity, which may consequently lead to an ASI system that we cannot even control. To me Ultron is the most terrifying robot that I’ve ever seen in a movie. Ultron was self-aware, had uploaded himself to the internet and Ultron kept on improving himself throughout the movie almost without the need for humans. Even more, Ultron is a goal-driven machine; his goal was to replace humans with robots, when he decided that humans are broken and </a:t>
          </a:r>
          <a:r>
            <a:rPr lang="en-US" sz="1100" dirty="0">
              <a:latin typeface="Arial Black" panose="020B0A04020102020204" pitchFamily="34" charset="0"/>
            </a:rPr>
            <a:t>incapable of evolution</a:t>
          </a:r>
          <a:r>
            <a:rPr lang="en-US" sz="1100" dirty="0"/>
            <a:t>. </a:t>
          </a:r>
          <a:endParaRPr lang="en-IN" sz="1100" dirty="0"/>
        </a:p>
      </dgm:t>
    </dgm:pt>
    <dgm:pt modelId="{85CB665A-4C73-41B6-B6DA-FC05A67A66F2}" type="parTrans" cxnId="{0C85C9F8-2AA2-4C5C-9BDF-ECB57874044E}">
      <dgm:prSet/>
      <dgm:spPr/>
      <dgm:t>
        <a:bodyPr/>
        <a:lstStyle/>
        <a:p>
          <a:endParaRPr lang="en-IN"/>
        </a:p>
      </dgm:t>
    </dgm:pt>
    <dgm:pt modelId="{E60F3E22-B99A-4A95-B7D6-13D5CF36D731}" type="sibTrans" cxnId="{0C85C9F8-2AA2-4C5C-9BDF-ECB57874044E}">
      <dgm:prSet phldrT="02" phldr="0"/>
      <dgm:spPr/>
      <dgm:t>
        <a:bodyPr/>
        <a:lstStyle/>
        <a:p>
          <a:endParaRPr lang="en-IN"/>
        </a:p>
      </dgm:t>
    </dgm:pt>
    <dgm:pt modelId="{AA404AE9-8B0C-4D7E-8550-5ACBB3D9B33F}">
      <dgm:prSet/>
      <dgm:spPr/>
      <dgm:t>
        <a:bodyPr/>
        <a:lstStyle/>
        <a:p>
          <a:r>
            <a:rPr lang="en-US" dirty="0"/>
            <a:t> I also liked the fact that Ultron lived on the internet and since no one can turn off the internet. This meant that he was somewhat digitally immortal, because every time the Avengers destroyed his current body, he’ll just sort of download himself into another robot body.
To me, the villain is (and consequently the movie is) underrated. Ultron wasn’t just another malevolent robot that turned on it’s human creators. Ultron was smart, creative, virtually immortal and self-improving; becoming more and more dangerous overtime.</a:t>
          </a:r>
          <a:endParaRPr lang="en-IN" dirty="0"/>
        </a:p>
      </dgm:t>
    </dgm:pt>
    <dgm:pt modelId="{BCC6FEED-AC09-4588-A064-CB9506407EF2}" type="parTrans" cxnId="{2625667D-02AD-467D-A441-3BF212E80191}">
      <dgm:prSet/>
      <dgm:spPr/>
      <dgm:t>
        <a:bodyPr/>
        <a:lstStyle/>
        <a:p>
          <a:endParaRPr lang="en-IN"/>
        </a:p>
      </dgm:t>
    </dgm:pt>
    <dgm:pt modelId="{C138A7AB-3F31-47D7-AC8F-C645DF8832E7}" type="sibTrans" cxnId="{2625667D-02AD-467D-A441-3BF212E80191}">
      <dgm:prSet/>
      <dgm:spPr/>
      <dgm:t>
        <a:bodyPr/>
        <a:lstStyle/>
        <a:p>
          <a:endParaRPr lang="en-IN"/>
        </a:p>
      </dgm:t>
    </dgm:pt>
    <dgm:pt modelId="{49E7AC1A-6B7A-479C-9E2E-17EFD1384292}" type="pres">
      <dgm:prSet presAssocID="{8AA20905-3954-474B-A606-562BCA026DC1}" presName="Name0" presStyleCnt="0">
        <dgm:presLayoutVars>
          <dgm:dir/>
          <dgm:resizeHandles val="exact"/>
        </dgm:presLayoutVars>
      </dgm:prSet>
      <dgm:spPr/>
    </dgm:pt>
    <dgm:pt modelId="{62A7D712-98F5-4C1E-9E3A-E348F398B0CE}" type="pres">
      <dgm:prSet presAssocID="{37AE8EED-8ACE-4F06-B070-BC2F119DAA23}" presName="node" presStyleLbl="node1" presStyleIdx="0" presStyleCnt="3">
        <dgm:presLayoutVars>
          <dgm:bulletEnabled val="1"/>
        </dgm:presLayoutVars>
      </dgm:prSet>
      <dgm:spPr/>
    </dgm:pt>
    <dgm:pt modelId="{CF4A8127-8B0A-4955-B259-769AE0DC9C99}" type="pres">
      <dgm:prSet presAssocID="{B767935A-FE10-4F52-8E42-E6823E1A802A}" presName="sibTrans" presStyleLbl="sibTrans2D1" presStyleIdx="0" presStyleCnt="2" custFlipHor="0" custScaleX="54072"/>
      <dgm:spPr/>
    </dgm:pt>
    <dgm:pt modelId="{C7E465CF-0914-4577-B61A-27FF292B27C2}" type="pres">
      <dgm:prSet presAssocID="{B767935A-FE10-4F52-8E42-E6823E1A802A}" presName="connectorText" presStyleLbl="sibTrans2D1" presStyleIdx="0" presStyleCnt="2"/>
      <dgm:spPr/>
    </dgm:pt>
    <dgm:pt modelId="{0351A8F8-E302-48F4-BB1B-657EDB334C89}" type="pres">
      <dgm:prSet presAssocID="{EE9B4F97-270E-45E4-94FA-8D54EDCA3B04}" presName="node" presStyleLbl="node1" presStyleIdx="1" presStyleCnt="3" custScaleX="105816" custLinFactNeighborX="-39309" custLinFactNeighborY="2852">
        <dgm:presLayoutVars>
          <dgm:bulletEnabled val="1"/>
        </dgm:presLayoutVars>
      </dgm:prSet>
      <dgm:spPr/>
    </dgm:pt>
    <dgm:pt modelId="{1AFBEB66-BD81-4FC2-A192-93C9B3349F36}" type="pres">
      <dgm:prSet presAssocID="{E60F3E22-B99A-4A95-B7D6-13D5CF36D731}" presName="sibTrans" presStyleLbl="sibTrans2D1" presStyleIdx="1" presStyleCnt="2" custFlipHor="0" custScaleX="67434" custScaleY="132865"/>
      <dgm:spPr/>
    </dgm:pt>
    <dgm:pt modelId="{331B62EF-DEFD-4E4B-95CC-D8A9CD667BBE}" type="pres">
      <dgm:prSet presAssocID="{E60F3E22-B99A-4A95-B7D6-13D5CF36D731}" presName="connectorText" presStyleLbl="sibTrans2D1" presStyleIdx="1" presStyleCnt="2"/>
      <dgm:spPr/>
    </dgm:pt>
    <dgm:pt modelId="{B2A825C3-85F2-48EE-B185-989CD90E2B63}" type="pres">
      <dgm:prSet presAssocID="{AA404AE9-8B0C-4D7E-8550-5ACBB3D9B33F}" presName="node" presStyleLbl="node1" presStyleIdx="2" presStyleCnt="3" custLinFactNeighborX="-81937" custLinFactNeighborY="3150">
        <dgm:presLayoutVars>
          <dgm:bulletEnabled val="1"/>
        </dgm:presLayoutVars>
      </dgm:prSet>
      <dgm:spPr/>
    </dgm:pt>
  </dgm:ptLst>
  <dgm:cxnLst>
    <dgm:cxn modelId="{66965829-C912-4688-8A74-C17CCCF7D2DC}" type="presOf" srcId="{EE9B4F97-270E-45E4-94FA-8D54EDCA3B04}" destId="{0351A8F8-E302-48F4-BB1B-657EDB334C89}" srcOrd="0" destOrd="0" presId="urn:microsoft.com/office/officeart/2005/8/layout/process1"/>
    <dgm:cxn modelId="{E1E6FA3D-E5BB-432A-8B80-F94087E6F6AE}" type="presOf" srcId="{37AE8EED-8ACE-4F06-B070-BC2F119DAA23}" destId="{62A7D712-98F5-4C1E-9E3A-E348F398B0CE}" srcOrd="0" destOrd="0" presId="urn:microsoft.com/office/officeart/2005/8/layout/process1"/>
    <dgm:cxn modelId="{A31C5963-2B5B-48F3-946D-C334670F0763}" type="presOf" srcId="{E60F3E22-B99A-4A95-B7D6-13D5CF36D731}" destId="{1AFBEB66-BD81-4FC2-A192-93C9B3349F36}" srcOrd="0" destOrd="0" presId="urn:microsoft.com/office/officeart/2005/8/layout/process1"/>
    <dgm:cxn modelId="{C1F40067-E125-46FC-9921-D58A6FD4076B}" type="presOf" srcId="{B767935A-FE10-4F52-8E42-E6823E1A802A}" destId="{C7E465CF-0914-4577-B61A-27FF292B27C2}" srcOrd="1" destOrd="0" presId="urn:microsoft.com/office/officeart/2005/8/layout/process1"/>
    <dgm:cxn modelId="{B753816B-E3EA-44DA-AA2C-52267AE18092}" srcId="{8AA20905-3954-474B-A606-562BCA026DC1}" destId="{37AE8EED-8ACE-4F06-B070-BC2F119DAA23}" srcOrd="0" destOrd="0" parTransId="{2C04438A-9127-4ACD-A1EC-5094119F9E83}" sibTransId="{B767935A-FE10-4F52-8E42-E6823E1A802A}"/>
    <dgm:cxn modelId="{3FA1F573-1F12-45BC-BC6B-59AD99724D2A}" type="presOf" srcId="{E60F3E22-B99A-4A95-B7D6-13D5CF36D731}" destId="{331B62EF-DEFD-4E4B-95CC-D8A9CD667BBE}" srcOrd="1" destOrd="0" presId="urn:microsoft.com/office/officeart/2005/8/layout/process1"/>
    <dgm:cxn modelId="{A53B0F55-1F59-4274-8DA9-75611DB439EE}" type="presOf" srcId="{AA404AE9-8B0C-4D7E-8550-5ACBB3D9B33F}" destId="{B2A825C3-85F2-48EE-B185-989CD90E2B63}" srcOrd="0" destOrd="0" presId="urn:microsoft.com/office/officeart/2005/8/layout/process1"/>
    <dgm:cxn modelId="{2625667D-02AD-467D-A441-3BF212E80191}" srcId="{8AA20905-3954-474B-A606-562BCA026DC1}" destId="{AA404AE9-8B0C-4D7E-8550-5ACBB3D9B33F}" srcOrd="2" destOrd="0" parTransId="{BCC6FEED-AC09-4588-A064-CB9506407EF2}" sibTransId="{C138A7AB-3F31-47D7-AC8F-C645DF8832E7}"/>
    <dgm:cxn modelId="{16E8F4AB-0418-4F9D-8D76-7D1CB882752A}" type="presOf" srcId="{B767935A-FE10-4F52-8E42-E6823E1A802A}" destId="{CF4A8127-8B0A-4955-B259-769AE0DC9C99}" srcOrd="0" destOrd="0" presId="urn:microsoft.com/office/officeart/2005/8/layout/process1"/>
    <dgm:cxn modelId="{B0FC60BD-5ECF-4248-A3CE-5F1E32AB1D33}" type="presOf" srcId="{8AA20905-3954-474B-A606-562BCA026DC1}" destId="{49E7AC1A-6B7A-479C-9E2E-17EFD1384292}" srcOrd="0" destOrd="0" presId="urn:microsoft.com/office/officeart/2005/8/layout/process1"/>
    <dgm:cxn modelId="{0C85C9F8-2AA2-4C5C-9BDF-ECB57874044E}" srcId="{8AA20905-3954-474B-A606-562BCA026DC1}" destId="{EE9B4F97-270E-45E4-94FA-8D54EDCA3B04}" srcOrd="1" destOrd="0" parTransId="{85CB665A-4C73-41B6-B6DA-FC05A67A66F2}" sibTransId="{E60F3E22-B99A-4A95-B7D6-13D5CF36D731}"/>
    <dgm:cxn modelId="{681524A5-6A66-4127-BF6B-AB421D8EFF5E}" type="presParOf" srcId="{49E7AC1A-6B7A-479C-9E2E-17EFD1384292}" destId="{62A7D712-98F5-4C1E-9E3A-E348F398B0CE}" srcOrd="0" destOrd="0" presId="urn:microsoft.com/office/officeart/2005/8/layout/process1"/>
    <dgm:cxn modelId="{5B8BEACD-0ECF-4650-B510-5906A1EDC79A}" type="presParOf" srcId="{49E7AC1A-6B7A-479C-9E2E-17EFD1384292}" destId="{CF4A8127-8B0A-4955-B259-769AE0DC9C99}" srcOrd="1" destOrd="0" presId="urn:microsoft.com/office/officeart/2005/8/layout/process1"/>
    <dgm:cxn modelId="{4F051C25-5410-491D-98FD-91FC991B7F3B}" type="presParOf" srcId="{CF4A8127-8B0A-4955-B259-769AE0DC9C99}" destId="{C7E465CF-0914-4577-B61A-27FF292B27C2}" srcOrd="0" destOrd="0" presId="urn:microsoft.com/office/officeart/2005/8/layout/process1"/>
    <dgm:cxn modelId="{C8684C12-F4EE-4A3D-ABEE-1B946334F31E}" type="presParOf" srcId="{49E7AC1A-6B7A-479C-9E2E-17EFD1384292}" destId="{0351A8F8-E302-48F4-BB1B-657EDB334C89}" srcOrd="2" destOrd="0" presId="urn:microsoft.com/office/officeart/2005/8/layout/process1"/>
    <dgm:cxn modelId="{D32F1D44-8E3B-4098-BA13-FEDFD2FAB211}" type="presParOf" srcId="{49E7AC1A-6B7A-479C-9E2E-17EFD1384292}" destId="{1AFBEB66-BD81-4FC2-A192-93C9B3349F36}" srcOrd="3" destOrd="0" presId="urn:microsoft.com/office/officeart/2005/8/layout/process1"/>
    <dgm:cxn modelId="{C36F9B54-3622-4C47-A026-5CF4B1C192FC}" type="presParOf" srcId="{1AFBEB66-BD81-4FC2-A192-93C9B3349F36}" destId="{331B62EF-DEFD-4E4B-95CC-D8A9CD667BBE}" srcOrd="0" destOrd="0" presId="urn:microsoft.com/office/officeart/2005/8/layout/process1"/>
    <dgm:cxn modelId="{D6AFB1E9-C75A-40BA-B810-F80373949D65}" type="presParOf" srcId="{49E7AC1A-6B7A-479C-9E2E-17EFD1384292}" destId="{B2A825C3-85F2-48EE-B185-989CD90E2B63}"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A7D712-98F5-4C1E-9E3A-E348F398B0CE}">
      <dsp:nvSpPr>
        <dsp:cNvPr id="0" name=""/>
        <dsp:cNvSpPr/>
      </dsp:nvSpPr>
      <dsp:spPr>
        <a:xfrm>
          <a:off x="7709" y="378212"/>
          <a:ext cx="2573879" cy="3815574"/>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defRPr cap="all"/>
          </a:pPr>
          <a:r>
            <a:rPr lang="en-US" sz="1400" kern="1200" dirty="0"/>
            <a:t>Artificial intelligence is all about creating machines that can make decisions by themselves based on logical objectives. There are good intentions, obviously, since smart robots can help us get work done more efficiently</a:t>
          </a:r>
          <a:endParaRPr lang="en-IN" sz="1400" kern="1200" dirty="0"/>
        </a:p>
      </dsp:txBody>
      <dsp:txXfrm>
        <a:off x="83095" y="453598"/>
        <a:ext cx="2423107" cy="3664802"/>
      </dsp:txXfrm>
    </dsp:sp>
    <dsp:sp modelId="{CF4A8127-8B0A-4955-B259-769AE0DC9C99}">
      <dsp:nvSpPr>
        <dsp:cNvPr id="0" name=""/>
        <dsp:cNvSpPr/>
      </dsp:nvSpPr>
      <dsp:spPr>
        <a:xfrm rot="121483">
          <a:off x="2741162" y="2020153"/>
          <a:ext cx="123134" cy="63832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dirty="0"/>
        </a:p>
      </dsp:txBody>
      <dsp:txXfrm>
        <a:off x="2741174" y="2147164"/>
        <a:ext cx="86194" cy="382994"/>
      </dsp:txXfrm>
    </dsp:sp>
    <dsp:sp modelId="{0351A8F8-E302-48F4-BB1B-657EDB334C89}">
      <dsp:nvSpPr>
        <dsp:cNvPr id="0" name=""/>
        <dsp:cNvSpPr/>
      </dsp:nvSpPr>
      <dsp:spPr>
        <a:xfrm>
          <a:off x="3010988" y="487032"/>
          <a:ext cx="2723576" cy="3815574"/>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defRPr cap="all"/>
          </a:pPr>
          <a:r>
            <a:rPr lang="en-US" sz="900" kern="1200" dirty="0">
              <a:latin typeface="Arial Black" panose="020B0A04020102020204" pitchFamily="34" charset="0"/>
            </a:rPr>
            <a:t>I think that </a:t>
          </a:r>
          <a:r>
            <a:rPr lang="en-US" sz="800" kern="1200" dirty="0">
              <a:latin typeface="Arial Black" panose="020B0A04020102020204" pitchFamily="34" charset="0"/>
            </a:rPr>
            <a:t>Avengers: Age of Ultron is one of the best sci-fi movies about A.I, especially after I dissected the villain. I think it actually highlights the actual concerns and questions about artificial intelligence that I wrote about at the beginning of this blog post. The real concern about AI isn’t killer robots per se, but it’s actually AGI systems that could lead to a singularity, which may consequently lead to an ASI system that we cannot even control. To me Ultron is the most terrifying robot that I’ve ever seen in a movie. Ultron was self-aware, had uploaded himself to the internet and Ultron kept on improving himself throughout the movie almost without the need for humans. Even more, Ultron is a goal-driven machine; his goal was to replace humans with robots, when he decided that humans are broken and </a:t>
          </a:r>
          <a:r>
            <a:rPr lang="en-US" sz="1100" kern="1200" dirty="0">
              <a:latin typeface="Arial Black" panose="020B0A04020102020204" pitchFamily="34" charset="0"/>
            </a:rPr>
            <a:t>incapable of evolution</a:t>
          </a:r>
          <a:r>
            <a:rPr lang="en-US" sz="1100" kern="1200" dirty="0"/>
            <a:t>. </a:t>
          </a:r>
          <a:endParaRPr lang="en-IN" sz="1100" kern="1200" dirty="0"/>
        </a:p>
      </dsp:txBody>
      <dsp:txXfrm>
        <a:off x="3090759" y="566803"/>
        <a:ext cx="2564034" cy="3656032"/>
      </dsp:txXfrm>
    </dsp:sp>
    <dsp:sp modelId="{1AFBEB66-BD81-4FC2-A192-93C9B3349F36}">
      <dsp:nvSpPr>
        <dsp:cNvPr id="0" name=""/>
        <dsp:cNvSpPr/>
      </dsp:nvSpPr>
      <dsp:spPr>
        <a:xfrm rot="12911">
          <a:off x="5861930" y="1976613"/>
          <a:ext cx="135357" cy="84810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5861930" y="2146158"/>
        <a:ext cx="94750" cy="508864"/>
      </dsp:txXfrm>
    </dsp:sp>
    <dsp:sp modelId="{B2A825C3-85F2-48EE-B185-989CD90E2B63}">
      <dsp:nvSpPr>
        <dsp:cNvPr id="0" name=""/>
        <dsp:cNvSpPr/>
      </dsp:nvSpPr>
      <dsp:spPr>
        <a:xfrm>
          <a:off x="6113291" y="498402"/>
          <a:ext cx="2573879" cy="3815574"/>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 I also liked the fact that Ultron lived on the internet and since no one can turn off the internet. This meant that he was somewhat digitally immortal, because every time the Avengers destroyed his current body, he’ll just sort of download himself into another robot body.
To me, the villain is (and consequently the movie is) underrated. Ultron wasn’t just another malevolent robot that turned on it’s human creators. Ultron was smart, creative, virtually immortal and self-improving; becoming more and more dangerous overtime.</a:t>
          </a:r>
          <a:endParaRPr lang="en-IN" sz="1400" kern="1200" dirty="0"/>
        </a:p>
      </dsp:txBody>
      <dsp:txXfrm>
        <a:off x="6188677" y="573788"/>
        <a:ext cx="2423107" cy="366480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9/18/2023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9/18/2023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9/18/2023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9/18/2023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9/18/2023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9/18/2023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9/18/2023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creativecommons.org/licenses/by-nc-nd/3.0/" TargetMode="External"/><Relationship Id="rId4" Type="http://schemas.openxmlformats.org/officeDocument/2006/relationships/hyperlink" Target="https://muhammedaktunc.deviantart.com/art/MARVEL-s-Avengers-Age-of-Ultron-HD-Wallpaper-526176276"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hyperlink" Target="https://www.lospaziobianco.it/avengers-age-ultron-conquista-box-office-cinese/" TargetMode="External"/><Relationship Id="rId5" Type="http://schemas.openxmlformats.org/officeDocument/2006/relationships/diagramQuickStyle" Target="../diagrams/quickStyle1.xml"/><Relationship Id="rId10" Type="http://schemas.openxmlformats.org/officeDocument/2006/relationships/image" Target="../media/image8.jpg"/><Relationship Id="rId4" Type="http://schemas.openxmlformats.org/officeDocument/2006/relationships/diagramLayout" Target="../diagrams/layout1.xml"/><Relationship Id="rId9" Type="http://schemas.openxmlformats.org/officeDocument/2006/relationships/hyperlink" Target="https://www.uruloki.org/felipeblog/cine-de-ciencia-ficcion/alexander-desplat-viajar-a-la-galaxia-de-star-wars-rogue-one-y-el-nuevo-cartel-de-vengadores-la-era-del-ultrn-dedicado-al-gran-villano-del-fil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wired.it/play/televisione/2020/10/06/facebook-risponde-critiche-social-dilemma/"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ifioque.com/figures-of-speech/trope/dilemma" TargetMode="External"/><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hyperlink" Target="https://www.lalupinella.it/siti-web-blog/social-media-vs-blog/" TargetMode="External"/><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hyperlink" Target="https://ariaturns.wordpress.com/2015/01/26/review-film-the-imitation-game/" TargetMode="External"/><Relationship Id="rId7" Type="http://schemas.openxmlformats.org/officeDocument/2006/relationships/hyperlink" Target="https://creativecommons.org/licenses/by-nc-nd/3.0/" TargetMode="Externa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hyperlink" Target="https://enjoyitornot.blogspot.com/2015/01/the-imitation-game.html" TargetMode="External"/><Relationship Id="rId5" Type="http://schemas.openxmlformats.org/officeDocument/2006/relationships/image" Target="../media/image13.jpg"/><Relationship Id="rId4"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wallpaperflare.com/search?wallpaper=quote&amp;page=9" TargetMode="External"/><Relationship Id="rId7" Type="http://schemas.openxmlformats.org/officeDocument/2006/relationships/hyperlink" Target="http://www.cookingmovies.it/2015/03/the-imitation-game-e-larte-dei.html" TargetMode="External"/><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hyperlink" Target="https://matematicasentumundo.es/CINE/cine_The_Imitation_Game.htm" TargetMode="Externa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087120"/>
            <a:ext cx="9440034" cy="2648381"/>
          </a:xfrm>
        </p:spPr>
        <p:txBody>
          <a:bodyPr>
            <a:normAutofit/>
          </a:bodyPr>
          <a:lstStyle/>
          <a:p>
            <a:r>
              <a:rPr lang="en-US" sz="7200" dirty="0"/>
              <a:t>Title Lorem Ipsum</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49"/>
            <a:ext cx="9440034" cy="1397951"/>
          </a:xfrm>
        </p:spPr>
        <p:txBody>
          <a:bodyPr>
            <a:normAutofit/>
          </a:bodyPr>
          <a:lstStyle/>
          <a:p>
            <a:r>
              <a:rPr lang="en-US" sz="2800" dirty="0"/>
              <a:t>Sit Dolor Amet</a:t>
            </a:r>
          </a:p>
        </p:txBody>
      </p:sp>
      <p:pic>
        <p:nvPicPr>
          <p:cNvPr id="6" name="Picture 5">
            <a:extLst>
              <a:ext uri="{FF2B5EF4-FFF2-40B4-BE49-F238E27FC236}">
                <a16:creationId xmlns:a16="http://schemas.microsoft.com/office/drawing/2014/main" id="{09D72ED9-9B5A-4E19-B41B-651F2A6F444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370AD424-AAE2-426E-98EC-46F8CFDC32BB}"/>
              </a:ext>
            </a:extLst>
          </p:cNvPr>
          <p:cNvSpPr txBox="1"/>
          <p:nvPr/>
        </p:nvSpPr>
        <p:spPr>
          <a:xfrm>
            <a:off x="0" y="6858000"/>
            <a:ext cx="12192000" cy="230832"/>
          </a:xfrm>
          <a:prstGeom prst="rect">
            <a:avLst/>
          </a:prstGeom>
          <a:noFill/>
        </p:spPr>
        <p:txBody>
          <a:bodyPr wrap="square" rtlCol="0">
            <a:spAutoFit/>
          </a:bodyPr>
          <a:lstStyle/>
          <a:p>
            <a:r>
              <a:rPr lang="en-IN" sz="900">
                <a:hlinkClick r:id="rId4" tooltip="https://muhammedaktunc.deviantart.com/art/MARVEL-s-Avengers-Age-of-Ultron-HD-Wallpaper-526176276"/>
              </a:rPr>
              <a:t>This Photo</a:t>
            </a:r>
            <a:r>
              <a:rPr lang="en-IN" sz="900"/>
              <a:t> by Unknown Author is licensed under </a:t>
            </a:r>
            <a:r>
              <a:rPr lang="en-IN" sz="900">
                <a:hlinkClick r:id="rId5" tooltip="https://creativecommons.org/licenses/by-nc-nd/3.0/"/>
              </a:rPr>
              <a:t>CC BY-NC-ND</a:t>
            </a:r>
            <a:endParaRPr lang="en-IN" sz="900"/>
          </a:p>
        </p:txBody>
      </p:sp>
    </p:spTree>
    <p:extLst>
      <p:ext uri="{BB962C8B-B14F-4D97-AF65-F5344CB8AC3E}">
        <p14:creationId xmlns:p14="http://schemas.microsoft.com/office/powerpoint/2010/main" val="63373831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1618968750"/>
              </p:ext>
            </p:extLst>
          </p:nvPr>
        </p:nvGraphicFramePr>
        <p:xfrm>
          <a:off x="914401" y="2067951"/>
          <a:ext cx="9945858" cy="4571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262BE502-B160-47B7-A5F2-53B85E748EB4}"/>
              </a:ext>
            </a:extLst>
          </p:cNvPr>
          <p:cNvSpPr>
            <a:spLocks noGrp="1"/>
          </p:cNvSpPr>
          <p:nvPr>
            <p:ph type="title"/>
          </p:nvPr>
        </p:nvSpPr>
        <p:spPr>
          <a:xfrm>
            <a:off x="2011679" y="612956"/>
            <a:ext cx="9537231" cy="1257300"/>
          </a:xfrm>
        </p:spPr>
        <p:txBody>
          <a:bodyPr>
            <a:normAutofit fontScale="90000"/>
          </a:bodyPr>
          <a:lstStyle/>
          <a:p>
            <a:r>
              <a:rPr lang="en-IN" dirty="0"/>
              <a:t>AGE OFULTRON IS ONE OF THE BEST MOIVE ABOUT A.I.</a:t>
            </a:r>
          </a:p>
        </p:txBody>
      </p:sp>
      <p:pic>
        <p:nvPicPr>
          <p:cNvPr id="11" name="Picture 10">
            <a:extLst>
              <a:ext uri="{FF2B5EF4-FFF2-40B4-BE49-F238E27FC236}">
                <a16:creationId xmlns:a16="http://schemas.microsoft.com/office/drawing/2014/main" id="{CA95ABB8-1DA0-485A-94EE-34C20352482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911519" y="2574389"/>
            <a:ext cx="2224211" cy="3766094"/>
          </a:xfrm>
          <a:prstGeom prst="rect">
            <a:avLst/>
          </a:prstGeom>
        </p:spPr>
      </p:pic>
      <p:pic>
        <p:nvPicPr>
          <p:cNvPr id="14" name="Picture 13">
            <a:extLst>
              <a:ext uri="{FF2B5EF4-FFF2-40B4-BE49-F238E27FC236}">
                <a16:creationId xmlns:a16="http://schemas.microsoft.com/office/drawing/2014/main" id="{DCDFD2F8-EAE0-4C3A-9509-463F6C74170A}"/>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0" y="514108"/>
            <a:ext cx="2301105" cy="1454995"/>
          </a:xfrm>
          <a:prstGeom prst="rect">
            <a:avLst/>
          </a:prstGeom>
        </p:spPr>
      </p:pic>
    </p:spTree>
    <p:extLst>
      <p:ext uri="{BB962C8B-B14F-4D97-AF65-F5344CB8AC3E}">
        <p14:creationId xmlns:p14="http://schemas.microsoft.com/office/powerpoint/2010/main" val="26890897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9F34C49B-94A4-4008-81D9-88AF5B35A9C0}"/>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656709"/>
            <a:ext cx="12192000" cy="7613183"/>
          </a:xfrm>
        </p:spPr>
      </p:pic>
    </p:spTree>
    <p:extLst>
      <p:ext uri="{BB962C8B-B14F-4D97-AF65-F5344CB8AC3E}">
        <p14:creationId xmlns:p14="http://schemas.microsoft.com/office/powerpoint/2010/main" val="88521724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E5AF3-98A3-4BA5-8C2E-D706259A7599}"/>
              </a:ext>
            </a:extLst>
          </p:cNvPr>
          <p:cNvSpPr>
            <a:spLocks noGrp="1"/>
          </p:cNvSpPr>
          <p:nvPr>
            <p:ph type="title"/>
          </p:nvPr>
        </p:nvSpPr>
        <p:spPr>
          <a:xfrm>
            <a:off x="899727" y="2392752"/>
            <a:ext cx="10115276" cy="2541563"/>
          </a:xfrm>
        </p:spPr>
        <p:txBody>
          <a:bodyPr>
            <a:normAutofit fontScale="90000"/>
          </a:bodyPr>
          <a:lstStyle/>
          <a:p>
            <a:r>
              <a:rPr lang="en-US" dirty="0"/>
              <a:t>The Social Dilemma” tells us that many social media companies succeed by capturing as much of our attention as they can, then selling that attention to the highest bidders. As the saying goes, if you're not paying for the product, you are the product. The documentary examines how social media's design nurtures addiction to maximize profit, and its ability to manipulate people's views, emotions, and behavior and spread conspiracy theories and disinformation.</a:t>
            </a:r>
            <a:endParaRPr lang="en-IN" dirty="0"/>
          </a:p>
        </p:txBody>
      </p:sp>
      <p:pic>
        <p:nvPicPr>
          <p:cNvPr id="5" name="Picture 4">
            <a:extLst>
              <a:ext uri="{FF2B5EF4-FFF2-40B4-BE49-F238E27FC236}">
                <a16:creationId xmlns:a16="http://schemas.microsoft.com/office/drawing/2014/main" id="{483CB72A-BE92-44A3-8899-162C421DA47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9732" y="90149"/>
            <a:ext cx="2293640" cy="712801"/>
          </a:xfrm>
          <a:prstGeom prst="rect">
            <a:avLst/>
          </a:prstGeom>
        </p:spPr>
      </p:pic>
      <p:pic>
        <p:nvPicPr>
          <p:cNvPr id="8" name="Picture 7">
            <a:extLst>
              <a:ext uri="{FF2B5EF4-FFF2-40B4-BE49-F238E27FC236}">
                <a16:creationId xmlns:a16="http://schemas.microsoft.com/office/drawing/2014/main" id="{01F22C63-1ACD-4C5E-90F9-CE50D9CC6EC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663311" y="90151"/>
            <a:ext cx="1458958" cy="885116"/>
          </a:xfrm>
          <a:prstGeom prst="rect">
            <a:avLst/>
          </a:prstGeom>
        </p:spPr>
      </p:pic>
    </p:spTree>
    <p:extLst>
      <p:ext uri="{BB962C8B-B14F-4D97-AF65-F5344CB8AC3E}">
        <p14:creationId xmlns:p14="http://schemas.microsoft.com/office/powerpoint/2010/main" val="5458813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27D00A57-F432-4AF6-95DE-08F45A459A5A}"/>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72568" y="9807676"/>
            <a:ext cx="13236797" cy="9993783"/>
          </a:xfrm>
        </p:spPr>
      </p:pic>
      <p:sp>
        <p:nvSpPr>
          <p:cNvPr id="11" name="TextBox 10">
            <a:extLst>
              <a:ext uri="{FF2B5EF4-FFF2-40B4-BE49-F238E27FC236}">
                <a16:creationId xmlns:a16="http://schemas.microsoft.com/office/drawing/2014/main" id="{C6180C49-AEA2-4206-90AD-977D5E44BD76}"/>
              </a:ext>
            </a:extLst>
          </p:cNvPr>
          <p:cNvSpPr txBox="1"/>
          <p:nvPr/>
        </p:nvSpPr>
        <p:spPr>
          <a:xfrm>
            <a:off x="6245305" y="10761775"/>
            <a:ext cx="5935728" cy="230832"/>
          </a:xfrm>
          <a:prstGeom prst="rect">
            <a:avLst/>
          </a:prstGeom>
          <a:noFill/>
        </p:spPr>
        <p:txBody>
          <a:bodyPr wrap="square" rtlCol="0">
            <a:spAutoFit/>
          </a:bodyPr>
          <a:lstStyle/>
          <a:p>
            <a:r>
              <a:rPr lang="en-IN" sz="900">
                <a:hlinkClick r:id="rId3" tooltip="https://ariaturns.wordpress.com/2015/01/26/review-film-the-imitation-game/"/>
              </a:rPr>
              <a:t>This Photo</a:t>
            </a:r>
            <a:r>
              <a:rPr lang="en-IN" sz="900"/>
              <a:t> by Unknown Author is licensed under </a:t>
            </a:r>
            <a:r>
              <a:rPr lang="en-IN" sz="900">
                <a:hlinkClick r:id="rId4" tooltip="https://creativecommons.org/licenses/by-sa/3.0/"/>
              </a:rPr>
              <a:t>CC BY-SA</a:t>
            </a:r>
            <a:endParaRPr lang="en-IN" sz="900"/>
          </a:p>
        </p:txBody>
      </p:sp>
      <p:pic>
        <p:nvPicPr>
          <p:cNvPr id="13" name="Picture 12">
            <a:extLst>
              <a:ext uri="{FF2B5EF4-FFF2-40B4-BE49-F238E27FC236}">
                <a16:creationId xmlns:a16="http://schemas.microsoft.com/office/drawing/2014/main" id="{7F4D44A2-E145-4D2B-A557-5ED2846FE9B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75604"/>
            <a:ext cx="12181033" cy="6806081"/>
          </a:xfrm>
          <a:prstGeom prst="rect">
            <a:avLst/>
          </a:prstGeom>
        </p:spPr>
      </p:pic>
      <p:sp>
        <p:nvSpPr>
          <p:cNvPr id="14" name="TextBox 13">
            <a:extLst>
              <a:ext uri="{FF2B5EF4-FFF2-40B4-BE49-F238E27FC236}">
                <a16:creationId xmlns:a16="http://schemas.microsoft.com/office/drawing/2014/main" id="{20D6FD19-85A1-4FDA-BBE8-3CC97B7E34E8}"/>
              </a:ext>
            </a:extLst>
          </p:cNvPr>
          <p:cNvSpPr txBox="1"/>
          <p:nvPr/>
        </p:nvSpPr>
        <p:spPr>
          <a:xfrm>
            <a:off x="978089" y="6858000"/>
            <a:ext cx="10235821" cy="230832"/>
          </a:xfrm>
          <a:prstGeom prst="rect">
            <a:avLst/>
          </a:prstGeom>
          <a:noFill/>
        </p:spPr>
        <p:txBody>
          <a:bodyPr wrap="square" rtlCol="0">
            <a:spAutoFit/>
          </a:bodyPr>
          <a:lstStyle/>
          <a:p>
            <a:r>
              <a:rPr lang="en-IN" sz="900">
                <a:hlinkClick r:id="rId6" tooltip="https://enjoyitornot.blogspot.com/2015/01/the-imitation-game.html"/>
              </a:rPr>
              <a:t>This Photo</a:t>
            </a:r>
            <a:r>
              <a:rPr lang="en-IN" sz="900"/>
              <a:t> by Unknown Author is licensed under </a:t>
            </a:r>
            <a:r>
              <a:rPr lang="en-IN" sz="900">
                <a:hlinkClick r:id="rId7" tooltip="https://creativecommons.org/licenses/by-nc-nd/3.0/"/>
              </a:rPr>
              <a:t>CC BY-NC-ND</a:t>
            </a:r>
            <a:endParaRPr lang="en-IN" sz="900"/>
          </a:p>
        </p:txBody>
      </p:sp>
    </p:spTree>
    <p:extLst>
      <p:ext uri="{BB962C8B-B14F-4D97-AF65-F5344CB8AC3E}">
        <p14:creationId xmlns:p14="http://schemas.microsoft.com/office/powerpoint/2010/main" val="283006893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D826-F438-43E9-8ABA-7B4CC7C51808}"/>
              </a:ext>
            </a:extLst>
          </p:cNvPr>
          <p:cNvSpPr>
            <a:spLocks noGrp="1"/>
          </p:cNvSpPr>
          <p:nvPr>
            <p:ph type="title"/>
          </p:nvPr>
        </p:nvSpPr>
        <p:spPr>
          <a:xfrm>
            <a:off x="3530991" y="1477108"/>
            <a:ext cx="7756290" cy="5072572"/>
          </a:xfrm>
        </p:spPr>
        <p:txBody>
          <a:bodyPr>
            <a:normAutofit fontScale="90000"/>
          </a:bodyPr>
          <a:lstStyle/>
          <a:p>
            <a:pPr>
              <a:tabLst>
                <a:tab pos="1617663" algn="l"/>
              </a:tabLst>
            </a:pPr>
            <a:r>
              <a:rPr lang="en-US" sz="3200" dirty="0"/>
              <a:t>THE LMITATION GAME follows a genius who under nail-biting pressure helped to shorten the war and, in turn, save thousands of lives. Defying adversity is the overall theme, and one that is revealed in many aspects in the movie. It reminds us that the future is always uncertain as we do not know what would happen next, but also not let fear hold us back from taking risks and living in the moment. Today's world is full of “what can we get next.” We're constantly looking for the next challenge or the next thing that will make us happy.</a:t>
            </a:r>
            <a:endParaRPr lang="en-IN" sz="3200" dirty="0"/>
          </a:p>
        </p:txBody>
      </p:sp>
      <p:pic>
        <p:nvPicPr>
          <p:cNvPr id="5" name="Picture 4">
            <a:extLst>
              <a:ext uri="{FF2B5EF4-FFF2-40B4-BE49-F238E27FC236}">
                <a16:creationId xmlns:a16="http://schemas.microsoft.com/office/drawing/2014/main" id="{CA9C817C-2EBD-441D-B094-1D17BC424A8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4037428"/>
            <a:ext cx="3079928" cy="2771335"/>
          </a:xfrm>
          <a:prstGeom prst="rect">
            <a:avLst/>
          </a:prstGeom>
        </p:spPr>
      </p:pic>
      <p:pic>
        <p:nvPicPr>
          <p:cNvPr id="7" name="Picture 6">
            <a:extLst>
              <a:ext uri="{FF2B5EF4-FFF2-40B4-BE49-F238E27FC236}">
                <a16:creationId xmlns:a16="http://schemas.microsoft.com/office/drawing/2014/main" id="{4EBEEBB6-10BD-4391-9A12-2491E96877D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411285" y="154745"/>
            <a:ext cx="2649213" cy="1761555"/>
          </a:xfrm>
          <a:prstGeom prst="rect">
            <a:avLst/>
          </a:prstGeom>
        </p:spPr>
      </p:pic>
      <p:pic>
        <p:nvPicPr>
          <p:cNvPr id="10" name="Picture 9">
            <a:extLst>
              <a:ext uri="{FF2B5EF4-FFF2-40B4-BE49-F238E27FC236}">
                <a16:creationId xmlns:a16="http://schemas.microsoft.com/office/drawing/2014/main" id="{4F8E0DB5-7C90-409E-AD3A-5B4C5E6C4DF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31502" y="49237"/>
            <a:ext cx="3755572" cy="2103120"/>
          </a:xfrm>
          <a:prstGeom prst="rect">
            <a:avLst/>
          </a:prstGeom>
        </p:spPr>
      </p:pic>
    </p:spTree>
    <p:extLst>
      <p:ext uri="{BB962C8B-B14F-4D97-AF65-F5344CB8AC3E}">
        <p14:creationId xmlns:p14="http://schemas.microsoft.com/office/powerpoint/2010/main" val="1538940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{47CDF0FB-9AA7-4594-94D0-20182AEACB04}tf12214701_win32</Template>
  <TotalTime>65</TotalTime>
  <Words>536</Words>
  <Application>Microsoft Office PowerPoint</Application>
  <PresentationFormat>Widescreen</PresentationFormat>
  <Paragraphs>11</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 Black</vt:lpstr>
      <vt:lpstr>Goudy Old Style</vt:lpstr>
      <vt:lpstr>Wingdings 2</vt:lpstr>
      <vt:lpstr>SlateVTI</vt:lpstr>
      <vt:lpstr>Title Lorem Ipsum</vt:lpstr>
      <vt:lpstr>AGE OFULTRON IS ONE OF THE BEST MOIVE ABOUT A.I.</vt:lpstr>
      <vt:lpstr>PowerPoint Presentation</vt:lpstr>
      <vt:lpstr>The Social Dilemma” tells us that many social media companies succeed by capturing as much of our attention as they can, then selling that attention to the highest bidders. As the saying goes, if you're not paying for the product, you are the product. The documentary examines how social media's design nurtures addiction to maximize profit, and its ability to manipulate people's views, emotions, and behavior and spread conspiracy theories and disinformation.</vt:lpstr>
      <vt:lpstr>PowerPoint Presentation</vt:lpstr>
      <vt:lpstr>THE LMITATION GAME follows a genius who under nail-biting pressure helped to shorten the war and, in turn, save thousands of lives. Defying adversity is the overall theme, and one that is revealed in many aspects in the movie. It reminds us that the future is always uncertain as we do not know what would happen next, but also not let fear hold us back from taking risks and living in the moment. Today's world is full of “what can we get next.” We're constantly looking for the next challenge or the next thing that will make us happy.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purvi parakh</dc:creator>
  <cp:lastModifiedBy>purvi parakh</cp:lastModifiedBy>
  <cp:revision>1</cp:revision>
  <dcterms:created xsi:type="dcterms:W3CDTF">2023-09-18T12:43:26Z</dcterms:created>
  <dcterms:modified xsi:type="dcterms:W3CDTF">2023-09-18T13:48:56Z</dcterms:modified>
</cp:coreProperties>
</file>